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0" r:id="rId10"/>
    <p:sldId id="271" r:id="rId11"/>
    <p:sldId id="274" r:id="rId12"/>
    <p:sldId id="275" r:id="rId13"/>
    <p:sldId id="276" r:id="rId14"/>
    <p:sldId id="277"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6" autoAdjust="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C0CACC27-D0A7-4189-BEDA-D750D62ABC1A}"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0A0D9-7239-44B0-91F5-C70A5D2AAB4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CACC27-D0A7-4189-BEDA-D750D62ABC1A}"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0A0D9-7239-44B0-91F5-C70A5D2AAB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CACC27-D0A7-4189-BEDA-D750D62ABC1A}" type="datetimeFigureOut">
              <a:rPr lang="en-US" smtClean="0"/>
              <a:pPr/>
              <a:t>3/12/2019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B00A0D9-7239-44B0-91F5-C70A5D2AAB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CACC27-D0A7-4189-BEDA-D750D62ABC1A}"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0A0D9-7239-44B0-91F5-C70A5D2AAB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0CACC27-D0A7-4189-BEDA-D750D62ABC1A}"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0A0D9-7239-44B0-91F5-C70A5D2AAB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0CACC27-D0A7-4189-BEDA-D750D62ABC1A}"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0A0D9-7239-44B0-91F5-C70A5D2AAB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0CACC27-D0A7-4189-BEDA-D750D62ABC1A}" type="datetimeFigureOut">
              <a:rPr lang="en-US" smtClean="0"/>
              <a:pPr/>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0A0D9-7239-44B0-91F5-C70A5D2AAB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0CACC27-D0A7-4189-BEDA-D750D62ABC1A}" type="datetimeFigureOut">
              <a:rPr lang="en-US" smtClean="0"/>
              <a:pPr/>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0A0D9-7239-44B0-91F5-C70A5D2AAB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ACC27-D0A7-4189-BEDA-D750D62ABC1A}" type="datetimeFigureOut">
              <a:rPr lang="en-US" smtClean="0"/>
              <a:pPr/>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00A0D9-7239-44B0-91F5-C70A5D2AAB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0CACC27-D0A7-4189-BEDA-D750D62ABC1A}"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0A0D9-7239-44B0-91F5-C70A5D2AAB4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0CACC27-D0A7-4189-BEDA-D750D62ABC1A}" type="datetimeFigureOut">
              <a:rPr lang="en-US" smtClean="0"/>
              <a:pPr/>
              <a:t>3/12/2019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B00A0D9-7239-44B0-91F5-C70A5D2AAB4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0CACC27-D0A7-4189-BEDA-D750D62ABC1A}" type="datetimeFigureOut">
              <a:rPr lang="en-US" smtClean="0"/>
              <a:pPr/>
              <a:t>3/12/2019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B00A0D9-7239-44B0-91F5-C70A5D2AAB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8077200" cy="3886200"/>
          </a:xfrm>
        </p:spPr>
        <p:txBody>
          <a:bodyPr>
            <a:normAutofit/>
          </a:bodyPr>
          <a:lstStyle/>
          <a:p>
            <a:pPr algn="ctr"/>
            <a:r>
              <a:rPr lang="en-US" sz="7200" dirty="0"/>
              <a:t>“Harrison Bergeron”</a:t>
            </a:r>
            <a:br>
              <a:rPr lang="en-US" sz="7200" dirty="0"/>
            </a:br>
            <a:r>
              <a:rPr lang="en-US" sz="4400" dirty="0"/>
              <a:t>By: Kurt Vonnegut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cower</a:t>
            </a:r>
          </a:p>
        </p:txBody>
      </p:sp>
      <p:sp>
        <p:nvSpPr>
          <p:cNvPr id="3" name="Content Placeholder 2"/>
          <p:cNvSpPr>
            <a:spLocks noGrp="1"/>
          </p:cNvSpPr>
          <p:nvPr>
            <p:ph idx="1"/>
          </p:nvPr>
        </p:nvSpPr>
        <p:spPr/>
        <p:txBody>
          <a:bodyPr/>
          <a:lstStyle/>
          <a:p>
            <a:r>
              <a:rPr lang="en-US" dirty="0"/>
              <a:t>To cringe or move backward as if from fear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a:t>
            </a:r>
          </a:p>
        </p:txBody>
      </p:sp>
      <p:sp>
        <p:nvSpPr>
          <p:cNvPr id="3" name="Content Placeholder 2"/>
          <p:cNvSpPr>
            <a:spLocks noGrp="1"/>
          </p:cNvSpPr>
          <p:nvPr>
            <p:ph idx="1"/>
          </p:nvPr>
        </p:nvSpPr>
        <p:spPr/>
        <p:txBody>
          <a:bodyPr/>
          <a:lstStyle/>
          <a:p>
            <a:r>
              <a:rPr lang="en-US" dirty="0"/>
              <a:t>To make something happen at the same time as another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vigilance</a:t>
            </a:r>
          </a:p>
        </p:txBody>
      </p:sp>
      <p:sp>
        <p:nvSpPr>
          <p:cNvPr id="3" name="Content Placeholder 2"/>
          <p:cNvSpPr>
            <a:spLocks noGrp="1"/>
          </p:cNvSpPr>
          <p:nvPr>
            <p:ph idx="1"/>
          </p:nvPr>
        </p:nvSpPr>
        <p:spPr/>
        <p:txBody>
          <a:bodyPr/>
          <a:lstStyle/>
          <a:p>
            <a:r>
              <a:rPr lang="en-US" dirty="0"/>
              <a:t>Being watchful or alert , especially to lookout for danger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wince</a:t>
            </a:r>
          </a:p>
        </p:txBody>
      </p:sp>
      <p:sp>
        <p:nvSpPr>
          <p:cNvPr id="3" name="Content Placeholder 2"/>
          <p:cNvSpPr>
            <a:spLocks noGrp="1"/>
          </p:cNvSpPr>
          <p:nvPr>
            <p:ph idx="1"/>
          </p:nvPr>
        </p:nvSpPr>
        <p:spPr/>
        <p:txBody>
          <a:bodyPr/>
          <a:lstStyle/>
          <a:p>
            <a:r>
              <a:rPr lang="en-US" dirty="0"/>
              <a:t>To make an expression of pain with the face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a:t>
            </a:r>
          </a:p>
        </p:txBody>
      </p:sp>
      <p:sp>
        <p:nvSpPr>
          <p:cNvPr id="3" name="Content Placeholder 2"/>
          <p:cNvSpPr>
            <a:spLocks noGrp="1"/>
          </p:cNvSpPr>
          <p:nvPr>
            <p:ph idx="1"/>
          </p:nvPr>
        </p:nvSpPr>
        <p:spPr/>
        <p:txBody>
          <a:bodyPr>
            <a:normAutofit/>
          </a:bodyPr>
          <a:lstStyle/>
          <a:p>
            <a:pPr>
              <a:buNone/>
            </a:pPr>
            <a:r>
              <a:rPr lang="en-US" dirty="0"/>
              <a:t>Setting the story  is the year 208. The future allows readers to more easily accept some of the more absurd events in ‘‘Harrison Bergeron.’’ The actual physical location of the story does not matter and, therefore, is unknown. However, because of the amendments, we assume the United States.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of view</a:t>
            </a:r>
          </a:p>
        </p:txBody>
      </p:sp>
      <p:sp>
        <p:nvSpPr>
          <p:cNvPr id="3" name="Content Placeholder 2"/>
          <p:cNvSpPr>
            <a:spLocks noGrp="1"/>
          </p:cNvSpPr>
          <p:nvPr>
            <p:ph idx="1"/>
          </p:nvPr>
        </p:nvSpPr>
        <p:spPr>
          <a:xfrm>
            <a:off x="457200" y="1775191"/>
            <a:ext cx="8229600" cy="4930409"/>
          </a:xfrm>
        </p:spPr>
        <p:txBody>
          <a:bodyPr>
            <a:normAutofit fontScale="85000" lnSpcReduction="20000"/>
          </a:bodyPr>
          <a:lstStyle/>
          <a:p>
            <a:r>
              <a:rPr lang="en-US" b="1" dirty="0"/>
              <a:t>Point of View</a:t>
            </a:r>
          </a:p>
          <a:p>
            <a:r>
              <a:rPr lang="en-US" dirty="0"/>
              <a:t>The story is told in the third-person-limited point of view; the narrator is not a character in the story, but he is privy to the thoughts of one character. Readers are allowed to know what George Bergeron is thinking, as when he "was toying with the vague notion that maybe dancers shouldn't be handicapped.'' The events in "Harrison Bergeron'' are related by an objective narrator. The narrator does not draw conclusions, make decisions, or make judgments about the events. The objectivity of the narrator suggests a distancing from the hostile world of the story.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Dystopia</a:t>
            </a:r>
          </a:p>
        </p:txBody>
      </p:sp>
      <p:pic>
        <p:nvPicPr>
          <p:cNvPr id="1026" name="Picture 2"/>
          <p:cNvPicPr>
            <a:picLocks noGrp="1" noChangeAspect="1" noChangeArrowheads="1"/>
          </p:cNvPicPr>
          <p:nvPr>
            <p:ph type="pic" idx="1"/>
          </p:nvPr>
        </p:nvPicPr>
        <p:blipFill>
          <a:blip r:embed="rId2" cstate="print"/>
          <a:srcRect t="18488" b="18488"/>
          <a:stretch>
            <a:fillRect/>
          </a:stretch>
        </p:blipFill>
        <p:spPr bwMode="auto">
          <a:xfrm>
            <a:off x="0" y="1676400"/>
            <a:ext cx="3770244" cy="4800600"/>
          </a:xfrm>
          <a:prstGeom prst="rect">
            <a:avLst/>
          </a:prstGeom>
          <a:ln>
            <a:noFill/>
          </a:ln>
          <a:effectLst>
            <a:softEdge rad="112500"/>
          </a:effectLst>
        </p:spPr>
      </p:pic>
      <p:sp>
        <p:nvSpPr>
          <p:cNvPr id="6" name="Text Placeholder 3"/>
          <p:cNvSpPr>
            <a:spLocks noGrp="1"/>
          </p:cNvSpPr>
          <p:nvPr>
            <p:ph type="body" sz="half" idx="2"/>
          </p:nvPr>
        </p:nvSpPr>
        <p:spPr>
          <a:xfrm>
            <a:off x="3810000" y="1447800"/>
            <a:ext cx="5105400" cy="5410200"/>
          </a:xfrm>
        </p:spPr>
        <p:txBody>
          <a:bodyPr>
            <a:normAutofit/>
          </a:bodyPr>
          <a:lstStyle/>
          <a:p>
            <a:endParaRPr lang="en-US" sz="2400" dirty="0"/>
          </a:p>
          <a:p>
            <a:r>
              <a:rPr lang="en-US" sz="2400" dirty="0"/>
              <a:t> </a:t>
            </a:r>
            <a:r>
              <a:rPr lang="en-US" sz="2400" b="1" dirty="0"/>
              <a:t>Dystopia: A futuristic, imagined universe in which oppressive societal control and the illusion of a perfect society are maintained through corporate, bureaucratic, technological, moral, or totalitarian control. Dystopias, through an exaggerated worst-case scenario, make a criticism about a current trend, societal norm, or political system.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Characteristics</a:t>
            </a:r>
          </a:p>
        </p:txBody>
      </p:sp>
      <p:sp>
        <p:nvSpPr>
          <p:cNvPr id="4" name="Text Placeholder 3"/>
          <p:cNvSpPr>
            <a:spLocks noGrp="1"/>
          </p:cNvSpPr>
          <p:nvPr>
            <p:ph type="body" sz="half" idx="2"/>
          </p:nvPr>
        </p:nvSpPr>
        <p:spPr>
          <a:xfrm>
            <a:off x="2819400" y="1143000"/>
            <a:ext cx="6172200" cy="5562600"/>
          </a:xfrm>
        </p:spPr>
        <p:txBody>
          <a:bodyPr>
            <a:normAutofit fontScale="92500" lnSpcReduction="20000"/>
          </a:bodyPr>
          <a:lstStyle/>
          <a:p>
            <a:endParaRPr lang="en-US" dirty="0"/>
          </a:p>
          <a:p>
            <a:r>
              <a:rPr lang="en-US" sz="2400" dirty="0"/>
              <a:t> </a:t>
            </a:r>
          </a:p>
          <a:p>
            <a:r>
              <a:rPr lang="en-US" sz="2600" b="1" dirty="0"/>
              <a:t>Propaganda is used to control the citizens of society. </a:t>
            </a:r>
          </a:p>
          <a:p>
            <a:r>
              <a:rPr lang="en-US" sz="2600" b="1" dirty="0"/>
              <a:t>• Information, independent thought, and freedom are restricted. </a:t>
            </a:r>
          </a:p>
          <a:p>
            <a:r>
              <a:rPr lang="en-US" sz="2600" b="1" dirty="0"/>
              <a:t>• A figurehead or concept is worshipped by the citizens of the society. </a:t>
            </a:r>
          </a:p>
          <a:p>
            <a:r>
              <a:rPr lang="en-US" sz="2600" b="1" dirty="0"/>
              <a:t>• Citizens are perceived to be under constant surveillance. </a:t>
            </a:r>
          </a:p>
          <a:p>
            <a:r>
              <a:rPr lang="en-US" sz="2600" b="1" dirty="0"/>
              <a:t>• Citizens have a fear of the outside world. </a:t>
            </a:r>
          </a:p>
          <a:p>
            <a:r>
              <a:rPr lang="en-US" sz="2600" b="1" dirty="0"/>
              <a:t>• Citizens live in a dehumanized state. </a:t>
            </a:r>
          </a:p>
          <a:p>
            <a:r>
              <a:rPr lang="en-US" sz="2600" b="1" dirty="0"/>
              <a:t>• The natural world is banished and distrusted. </a:t>
            </a:r>
          </a:p>
          <a:p>
            <a:r>
              <a:rPr lang="en-US" sz="2600" b="1" dirty="0"/>
              <a:t>• Citizens conform to uniform expectations. Individuality and dissent are bad. </a:t>
            </a:r>
          </a:p>
          <a:p>
            <a:r>
              <a:rPr lang="en-US" sz="2600" b="1" dirty="0"/>
              <a:t>• The society is an illusion of a perfect utopian world</a:t>
            </a:r>
            <a:r>
              <a:rPr lang="en-US" sz="2400" dirty="0"/>
              <a:t>. </a:t>
            </a:r>
          </a:p>
          <a:p>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103346" y="1981200"/>
            <a:ext cx="2630329" cy="3733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Dystopian Controls</a:t>
            </a:r>
          </a:p>
        </p:txBody>
      </p:sp>
      <p:sp>
        <p:nvSpPr>
          <p:cNvPr id="4" name="Text Placeholder 2"/>
          <p:cNvSpPr>
            <a:spLocks noGrp="1"/>
          </p:cNvSpPr>
          <p:nvPr>
            <p:ph type="body" idx="1"/>
          </p:nvPr>
        </p:nvSpPr>
        <p:spPr>
          <a:xfrm>
            <a:off x="228600" y="2438400"/>
            <a:ext cx="8555736" cy="4267200"/>
          </a:xfrm>
        </p:spPr>
        <p:txBody>
          <a:bodyPr>
            <a:normAutofit lnSpcReduction="10000"/>
          </a:bodyPr>
          <a:lstStyle/>
          <a:p>
            <a:endParaRPr lang="en-US" sz="2200" b="1" dirty="0">
              <a:solidFill>
                <a:schemeClr val="bg1"/>
              </a:solidFill>
            </a:endParaRPr>
          </a:p>
          <a:p>
            <a:r>
              <a:rPr lang="en-US" sz="2200" b="1" dirty="0">
                <a:solidFill>
                  <a:schemeClr val="bg1"/>
                </a:solidFill>
              </a:rPr>
              <a:t> </a:t>
            </a:r>
          </a:p>
          <a:p>
            <a:r>
              <a:rPr lang="en-US" sz="2200" b="1" dirty="0">
                <a:solidFill>
                  <a:schemeClr val="bg1"/>
                </a:solidFill>
              </a:rPr>
              <a:t>• Corporate control: One or more large corporations control society through products, advertising, and/or the media. Examples include </a:t>
            </a:r>
            <a:r>
              <a:rPr lang="en-US" sz="2200" b="1" i="1" dirty="0">
                <a:solidFill>
                  <a:schemeClr val="bg1"/>
                </a:solidFill>
              </a:rPr>
              <a:t>Minority Report and Running Man. </a:t>
            </a:r>
          </a:p>
          <a:p>
            <a:r>
              <a:rPr lang="en-US" sz="2200" b="1" dirty="0">
                <a:solidFill>
                  <a:schemeClr val="bg1"/>
                </a:solidFill>
              </a:rPr>
              <a:t>• Bureaucratic control: Society is controlled by a mindless bureaucracy through a tangle of red tape, relentless regulations, and incompetent government officials. Examples in film include </a:t>
            </a:r>
            <a:r>
              <a:rPr lang="en-US" sz="2200" b="1" i="1" dirty="0">
                <a:solidFill>
                  <a:schemeClr val="bg1"/>
                </a:solidFill>
              </a:rPr>
              <a:t>Brazil. </a:t>
            </a:r>
          </a:p>
          <a:p>
            <a:r>
              <a:rPr lang="en-US" sz="2200" b="1" dirty="0">
                <a:solidFill>
                  <a:schemeClr val="bg1"/>
                </a:solidFill>
              </a:rPr>
              <a:t>• Technological control: Society is controlled by technology—through computers, robots, and/or scientific means. Examples include </a:t>
            </a:r>
            <a:r>
              <a:rPr lang="en-US" sz="2200" b="1" i="1" dirty="0">
                <a:solidFill>
                  <a:schemeClr val="bg1"/>
                </a:solidFill>
              </a:rPr>
              <a:t>The Matrix, The Terminator, and I, Robot. </a:t>
            </a:r>
          </a:p>
          <a:p>
            <a:r>
              <a:rPr lang="en-US" sz="2200" b="1" dirty="0">
                <a:solidFill>
                  <a:schemeClr val="bg1"/>
                </a:solidFill>
              </a:rPr>
              <a:t>• Philosophical/religious control: Society is controlled by philosophical or religious ideology often enforced through a dictatorship or theocratic government.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The Dystopian Protagonist</a:t>
            </a:r>
            <a:endParaRPr lang="en-US" sz="2800" dirty="0"/>
          </a:p>
        </p:txBody>
      </p:sp>
      <p:sp>
        <p:nvSpPr>
          <p:cNvPr id="3" name="Content Placeholder 2"/>
          <p:cNvSpPr>
            <a:spLocks noGrp="1"/>
          </p:cNvSpPr>
          <p:nvPr>
            <p:ph idx="1"/>
          </p:nvPr>
        </p:nvSpPr>
        <p:spPr/>
        <p:txBody>
          <a:bodyPr>
            <a:normAutofit fontScale="85000" lnSpcReduction="20000"/>
          </a:bodyPr>
          <a:lstStyle/>
          <a:p>
            <a:endParaRPr lang="en-US" dirty="0"/>
          </a:p>
          <a:p>
            <a:pPr>
              <a:buNone/>
            </a:pPr>
            <a:endParaRPr lang="en-US" b="1" dirty="0"/>
          </a:p>
          <a:p>
            <a:r>
              <a:rPr lang="en-US" dirty="0"/>
              <a:t>• often feels trapped and is struggling to escape. </a:t>
            </a:r>
          </a:p>
          <a:p>
            <a:r>
              <a:rPr lang="en-US" dirty="0"/>
              <a:t>• questions the existing social and political systems. </a:t>
            </a:r>
          </a:p>
          <a:p>
            <a:r>
              <a:rPr lang="en-US" dirty="0"/>
              <a:t>• believes or feels that something is terribly wrong with the society in which he or she lives. </a:t>
            </a:r>
          </a:p>
          <a:p>
            <a:r>
              <a:rPr lang="en-US" dirty="0"/>
              <a:t>• helps the </a:t>
            </a:r>
            <a:r>
              <a:rPr lang="en-US"/>
              <a:t>audience recognize </a:t>
            </a:r>
            <a:r>
              <a:rPr lang="en-US" dirty="0"/>
              <a:t>the negative aspects of the dystopian world through his or her perspective. </a:t>
            </a:r>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52400" y="1787106"/>
            <a:ext cx="2905125" cy="438509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SATIRE</a:t>
            </a:r>
          </a:p>
        </p:txBody>
      </p:sp>
      <p:sp>
        <p:nvSpPr>
          <p:cNvPr id="3" name="Content Placeholder 2"/>
          <p:cNvSpPr>
            <a:spLocks noGrp="1"/>
          </p:cNvSpPr>
          <p:nvPr>
            <p:ph idx="1"/>
          </p:nvPr>
        </p:nvSpPr>
        <p:spPr/>
        <p:txBody>
          <a:bodyPr>
            <a:normAutofit fontScale="92500" lnSpcReduction="10000"/>
          </a:bodyPr>
          <a:lstStyle/>
          <a:p>
            <a:r>
              <a:rPr lang="en-US" dirty="0"/>
              <a:t>Satire - the use of humor and wit with a critical attitude, irony, sarcasm, or ridicule for exposing or denouncing the frailties and faults of mankind’s activities and institutions, such as folly, stupidity, or vice. This usually involves both moral judgment and a desire to help improve a custom, belief, or tradition. </a:t>
            </a:r>
          </a:p>
          <a:p>
            <a:endParaRPr lang="en-US" dirty="0"/>
          </a:p>
        </p:txBody>
      </p:sp>
      <p:sp>
        <p:nvSpPr>
          <p:cNvPr id="4" name="Text Placeholder 3"/>
          <p:cNvSpPr>
            <a:spLocks noGrp="1"/>
          </p:cNvSpPr>
          <p:nvPr>
            <p:ph type="body" sz="half" idx="2"/>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Text Info:</a:t>
            </a:r>
          </a:p>
        </p:txBody>
      </p:sp>
      <p:sp>
        <p:nvSpPr>
          <p:cNvPr id="3" name="Content Placeholder 2"/>
          <p:cNvSpPr>
            <a:spLocks noGrp="1"/>
          </p:cNvSpPr>
          <p:nvPr>
            <p:ph idx="1"/>
          </p:nvPr>
        </p:nvSpPr>
        <p:spPr>
          <a:xfrm>
            <a:off x="2590801" y="1447800"/>
            <a:ext cx="6349218" cy="5638799"/>
          </a:xfrm>
        </p:spPr>
        <p:txBody>
          <a:bodyPr>
            <a:normAutofit/>
          </a:bodyPr>
          <a:lstStyle/>
          <a:p>
            <a:pPr>
              <a:buNone/>
            </a:pPr>
            <a:r>
              <a:rPr lang="en-US" sz="2000" dirty="0"/>
              <a:t>‘‘Harrison Bergeron’’ is set in the future, when Constitutional Amendments have made everyone equal. The agents of the Handicapper General (H-G men, an allusion to the practice in the 1940s and 1950s of referring to Federal Bureau of Investigation and Secret Service officers as G-men, the G standing for government) enforce the equality laws.</a:t>
            </a:r>
          </a:p>
          <a:p>
            <a:pPr>
              <a:buNone/>
            </a:pPr>
            <a:r>
              <a:rPr lang="en-US" sz="2000" b="1" dirty="0"/>
              <a:t>People are made equal by devices which bring them</a:t>
            </a:r>
          </a:p>
          <a:p>
            <a:pPr>
              <a:buNone/>
            </a:pPr>
            <a:r>
              <a:rPr lang="en-US" sz="2000" b="1" dirty="0"/>
              <a:t>down to the normalcy level in the story, which is</a:t>
            </a:r>
          </a:p>
          <a:p>
            <a:pPr>
              <a:buNone/>
            </a:pPr>
            <a:r>
              <a:rPr lang="en-US" sz="2000" b="1" dirty="0"/>
              <a:t>actually below-average in intelligence, strength, and</a:t>
            </a:r>
          </a:p>
          <a:p>
            <a:pPr>
              <a:buNone/>
            </a:pPr>
            <a:r>
              <a:rPr lang="en-US" sz="2000" b="1" dirty="0"/>
              <a:t>ability. </a:t>
            </a:r>
          </a:p>
          <a:p>
            <a:pPr>
              <a:buNone/>
            </a:pPr>
            <a:r>
              <a:rPr lang="en-US" sz="2000" dirty="0"/>
              <a:t>These devices include weights to stunt speed</a:t>
            </a:r>
          </a:p>
          <a:p>
            <a:pPr>
              <a:buNone/>
            </a:pPr>
            <a:r>
              <a:rPr lang="en-US" sz="2000" dirty="0"/>
              <a:t>and strength; masks, red rubber clown noses, or thick glasses to hide good looks and to make seeing difficult; and radio transmitters implanted in the ears of intelligent people, which emit sharp noises two or three times a minute to prevent sustained thought.</a:t>
            </a:r>
          </a:p>
        </p:txBody>
      </p:sp>
      <p:sp>
        <p:nvSpPr>
          <p:cNvPr id="4" name="Text Placeholder 3"/>
          <p:cNvSpPr>
            <a:spLocks noGrp="1"/>
          </p:cNvSpPr>
          <p:nvPr>
            <p:ph type="body" sz="half" idx="2"/>
          </p:nvPr>
        </p:nvSpPr>
        <p:spPr/>
        <p:txBody>
          <a:bodyPr/>
          <a:lstStyle/>
          <a:p>
            <a:endParaRPr lang="en-US" sz="2400" dirty="0"/>
          </a:p>
          <a:p>
            <a:r>
              <a:rPr lang="en-US" sz="2400" dirty="0"/>
              <a:t>Thematic ideas: equality, freedom, power.</a:t>
            </a:r>
          </a:p>
          <a:p>
            <a:endParaRPr lang="en-US" sz="2400" dirty="0"/>
          </a:p>
          <a:p>
            <a:r>
              <a:rPr lang="en-US" sz="2400" dirty="0"/>
              <a:t>Published October 1961 in a Science-Fiction magazine</a:t>
            </a:r>
          </a:p>
          <a:p>
            <a:r>
              <a:rPr lang="en-US" sz="2400" dirty="0"/>
              <a:t>Became popular in the 1980’s</a:t>
            </a:r>
          </a:p>
          <a:p>
            <a:endParaRPr lang="en-US" sz="2400"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KURT VONNEGUT JR. </a:t>
            </a:r>
          </a:p>
        </p:txBody>
      </p:sp>
      <p:sp>
        <p:nvSpPr>
          <p:cNvPr id="3" name="Content Placeholder 2"/>
          <p:cNvSpPr>
            <a:spLocks noGrp="1"/>
          </p:cNvSpPr>
          <p:nvPr>
            <p:ph idx="1"/>
          </p:nvPr>
        </p:nvSpPr>
        <p:spPr/>
        <p:txBody>
          <a:bodyPr>
            <a:normAutofit lnSpcReduction="10000"/>
          </a:bodyPr>
          <a:lstStyle/>
          <a:p>
            <a:r>
              <a:rPr lang="en-US" dirty="0"/>
              <a:t>Born in Indiana in 1922</a:t>
            </a:r>
          </a:p>
          <a:p>
            <a:r>
              <a:rPr lang="en-US" dirty="0"/>
              <a:t>Was the editor of his high school newspaper</a:t>
            </a:r>
          </a:p>
          <a:p>
            <a:r>
              <a:rPr lang="en-US" dirty="0"/>
              <a:t>Joined the Army</a:t>
            </a:r>
          </a:p>
          <a:p>
            <a:pPr lvl="1"/>
            <a:r>
              <a:rPr lang="en-US" dirty="0"/>
              <a:t>WW II</a:t>
            </a:r>
          </a:p>
          <a:p>
            <a:pPr lvl="2"/>
            <a:r>
              <a:rPr lang="en-US" dirty="0"/>
              <a:t>Taken captive</a:t>
            </a:r>
          </a:p>
          <a:p>
            <a:pPr lvl="2"/>
            <a:r>
              <a:rPr lang="en-US" dirty="0"/>
              <a:t>POW</a:t>
            </a:r>
          </a:p>
          <a:p>
            <a:pPr lvl="2"/>
            <a:r>
              <a:rPr lang="en-US" dirty="0"/>
              <a:t>Earned a Purple Heart</a:t>
            </a:r>
          </a:p>
          <a:p>
            <a:r>
              <a:rPr lang="en-US" dirty="0"/>
              <a:t>Later worked as a police reporter</a:t>
            </a:r>
          </a:p>
        </p:txBody>
      </p:sp>
      <p:sp>
        <p:nvSpPr>
          <p:cNvPr id="4" name="Text Placeholder 3"/>
          <p:cNvSpPr>
            <a:spLocks noGrp="1"/>
          </p:cNvSpPr>
          <p:nvPr>
            <p:ph type="body" sz="half" idx="2"/>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8600" y="1600200"/>
            <a:ext cx="2106511" cy="31908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consternation</a:t>
            </a:r>
          </a:p>
        </p:txBody>
      </p:sp>
      <p:sp>
        <p:nvSpPr>
          <p:cNvPr id="3" name="Content Placeholder 2"/>
          <p:cNvSpPr>
            <a:spLocks noGrp="1"/>
          </p:cNvSpPr>
          <p:nvPr>
            <p:ph idx="1"/>
          </p:nvPr>
        </p:nvSpPr>
        <p:spPr/>
        <p:txBody>
          <a:bodyPr/>
          <a:lstStyle/>
          <a:p>
            <a:r>
              <a:rPr lang="en-US" dirty="0"/>
              <a:t>A feeling of alarm or confusion caused by something unexpected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10018</TotalTime>
  <Words>840</Words>
  <Application>Microsoft Office PowerPoint</Application>
  <PresentationFormat>On-screen Show (4:3)</PresentationFormat>
  <Paragraphs>69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Corbel</vt:lpstr>
      <vt:lpstr>Wingdings</vt:lpstr>
      <vt:lpstr>Wingdings 2</vt:lpstr>
      <vt:lpstr>Wingdings 3</vt:lpstr>
      <vt:lpstr>Module</vt:lpstr>
      <vt:lpstr>“Harrison Bergeron” By: Kurt Vonnegut</vt:lpstr>
      <vt:lpstr>Dystopia</vt:lpstr>
      <vt:lpstr>Characteristics</vt:lpstr>
      <vt:lpstr>Types of Dystopian Controls</vt:lpstr>
      <vt:lpstr>The Dystopian Protagonist</vt:lpstr>
      <vt:lpstr>SATIRE</vt:lpstr>
      <vt:lpstr>Text Info:</vt:lpstr>
      <vt:lpstr>KURT VONNEGUT JR. </vt:lpstr>
      <vt:lpstr>consternation</vt:lpstr>
      <vt:lpstr>cower</vt:lpstr>
      <vt:lpstr>synchronizing</vt:lpstr>
      <vt:lpstr>vigilance</vt:lpstr>
      <vt:lpstr>wince</vt:lpstr>
      <vt:lpstr>Setting</vt:lpstr>
      <vt:lpstr>Point of view</vt:lpstr>
    </vt:vector>
  </TitlesOfParts>
  <Company>Laurel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“Harrison Bergeron” By: Kurt Vonnegut</dc:title>
  <dc:creator>natasha.smith</dc:creator>
  <cp:lastModifiedBy>Breanna Costello</cp:lastModifiedBy>
  <cp:revision>8</cp:revision>
  <dcterms:created xsi:type="dcterms:W3CDTF">2012-09-13T11:43:57Z</dcterms:created>
  <dcterms:modified xsi:type="dcterms:W3CDTF">2019-03-12T14:36:09Z</dcterms:modified>
</cp:coreProperties>
</file>